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</p:sldMasterIdLst>
  <p:notesMasterIdLst>
    <p:notesMasterId r:id="rId27"/>
  </p:notesMasterIdLst>
  <p:handoutMasterIdLst>
    <p:handoutMasterId r:id="rId28"/>
  </p:handoutMasterIdLst>
  <p:sldIdLst>
    <p:sldId id="1314" r:id="rId3"/>
    <p:sldId id="1324" r:id="rId4"/>
    <p:sldId id="1346" r:id="rId5"/>
    <p:sldId id="1357" r:id="rId6"/>
    <p:sldId id="1358" r:id="rId7"/>
    <p:sldId id="1359" r:id="rId8"/>
    <p:sldId id="1360" r:id="rId9"/>
    <p:sldId id="1362" r:id="rId10"/>
    <p:sldId id="1363" r:id="rId11"/>
    <p:sldId id="1361" r:id="rId12"/>
    <p:sldId id="1367" r:id="rId13"/>
    <p:sldId id="1366" r:id="rId14"/>
    <p:sldId id="1364" r:id="rId15"/>
    <p:sldId id="1368" r:id="rId16"/>
    <p:sldId id="1369" r:id="rId17"/>
    <p:sldId id="1365" r:id="rId18"/>
    <p:sldId id="1370" r:id="rId19"/>
    <p:sldId id="1371" r:id="rId20"/>
    <p:sldId id="1372" r:id="rId21"/>
    <p:sldId id="1373" r:id="rId22"/>
    <p:sldId id="1374" r:id="rId23"/>
    <p:sldId id="1376" r:id="rId24"/>
    <p:sldId id="1375" r:id="rId25"/>
    <p:sldId id="1356" r:id="rId26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1314"/>
            <p14:sldId id="1324"/>
            <p14:sldId id="1346"/>
            <p14:sldId id="1357"/>
            <p14:sldId id="1358"/>
            <p14:sldId id="1359"/>
            <p14:sldId id="1360"/>
            <p14:sldId id="1362"/>
            <p14:sldId id="1363"/>
            <p14:sldId id="1361"/>
            <p14:sldId id="1367"/>
            <p14:sldId id="1366"/>
            <p14:sldId id="1364"/>
            <p14:sldId id="1368"/>
            <p14:sldId id="1369"/>
            <p14:sldId id="1365"/>
            <p14:sldId id="1370"/>
            <p14:sldId id="1371"/>
            <p14:sldId id="1372"/>
            <p14:sldId id="1373"/>
            <p14:sldId id="1374"/>
            <p14:sldId id="1376"/>
            <p14:sldId id="1375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E2E200"/>
    <a:srgbClr val="B7CFCE"/>
    <a:srgbClr val="000066"/>
    <a:srgbClr val="080808"/>
    <a:srgbClr val="B48900"/>
    <a:srgbClr val="008000"/>
    <a:srgbClr val="FF999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5" autoAdjust="0"/>
    <p:restoredTop sz="96374" autoAdjust="0"/>
  </p:normalViewPr>
  <p:slideViewPr>
    <p:cSldViewPr>
      <p:cViewPr varScale="1">
        <p:scale>
          <a:sx n="113" d="100"/>
          <a:sy n="113" d="100"/>
        </p:scale>
        <p:origin x="181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07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976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735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603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125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072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6337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7543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259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138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59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30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9605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189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704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35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694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41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812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829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9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96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5/22/2023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5/22/2023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C19413-1A0D-1C4A-BDC9-38C9CBE45158}"/>
              </a:ext>
            </a:extLst>
          </p:cNvPr>
          <p:cNvSpPr txBox="1"/>
          <p:nvPr/>
        </p:nvSpPr>
        <p:spPr>
          <a:xfrm>
            <a:off x="0" y="0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Nautical Publications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NN220-03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D83FE5-092E-BF4F-BCE4-6BCC25F0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00" b="90000" l="9874" r="93067">
                        <a14:foregroundMark x1="77941" y1="10400" x2="77941" y2="10400"/>
                        <a14:foregroundMark x1="84244" y1="6200" x2="84244" y2="6200"/>
                        <a14:foregroundMark x1="24160" y1="79200" x2="24160" y2="79200"/>
                        <a14:foregroundMark x1="40966" y1="80200" x2="40966" y2="80200"/>
                        <a14:foregroundMark x1="93067" y1="10000" x2="93067" y2="10000"/>
                        <a14:foregroundMark x1="61345" y1="79400" x2="61345" y2="79400"/>
                        <a14:backgroundMark x1="42647" y1="82400" x2="42647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77939" cy="13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B9B57-FD07-4A43-94B5-77CE37F05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3" y="5359925"/>
            <a:ext cx="1003382" cy="100338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A79FCE-E267-164B-8973-F99FDBAB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3156D17-1F95-AE44-A06D-00B5E2DF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22327A8-90B7-A246-8653-24C3EF96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AC3C9E1-674F-3F49-9E5F-12B4B094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597352"/>
            <a:ext cx="3116336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Navigation– Updated Dec 22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610C12-8738-F84B-812D-E1CAEFBA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42DF59-B9CE-4541-A093-856AF47E4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13" y="4046646"/>
            <a:ext cx="3810000" cy="23536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86C62-F8F8-4395-A164-F44A0BBBD8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993" y="1219200"/>
            <a:ext cx="26670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71E6C-78E1-401D-AD97-1AAB1A93B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15100"/>
            <a:ext cx="1701445" cy="2404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D927E-D27D-43B4-A614-E0EFF26F21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910" y="1329090"/>
            <a:ext cx="2470421" cy="2646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6BE06-5D3E-40B3-8A0F-45BF53A0FC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094" y="4228455"/>
            <a:ext cx="1447906" cy="2171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A5B5A2-16FB-4F4A-9282-D4AAA2724F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7868" y="3791966"/>
            <a:ext cx="2398035" cy="27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U.S. Coast Pilot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</a:pPr>
            <a:r>
              <a:rPr lang="en-US" sz="2600" b="1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U.S. Coast Pilot</a:t>
            </a:r>
            <a:r>
              <a:rPr lang="en-US" sz="20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(NOAA)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Contains a wide variety of detailed information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about </a:t>
            </a:r>
            <a:r>
              <a:rPr lang="en-US" sz="2100" b="1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harbors and coastal </a:t>
            </a:r>
            <a:r>
              <a:rPr lang="en-US" sz="2100" b="1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areas of the U.S.</a:t>
            </a:r>
            <a:r>
              <a:rPr lang="en-US" sz="2100" b="0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br>
              <a:rPr lang="en-US" sz="2100" b="0" i="1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21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 9 regional volumes.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Includes: dangers and aids to navigation,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drawbridge schedules, restricted areas, local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regulations, information on weather and </a:t>
            </a:r>
            <a:b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suggested tracks, photographs of many harbors.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Entire catalogue available online via this link: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538B0-23B2-4749-B4E9-E869C084F3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67" t="32223" r="58333" b="8518"/>
          <a:stretch/>
        </p:blipFill>
        <p:spPr>
          <a:xfrm>
            <a:off x="6248400" y="1682752"/>
            <a:ext cx="2874463" cy="4790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B73B8-DACA-4EFD-83D1-C400FB45C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00" t="47284" r="25833" b="35185"/>
          <a:stretch/>
        </p:blipFill>
        <p:spPr>
          <a:xfrm>
            <a:off x="2138602" y="5170625"/>
            <a:ext cx="2432699" cy="13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List of Lights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List of Lights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Contains a summary of all lights, sound signals, buoys,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beacons and other aids to navigation for </a:t>
            </a:r>
            <a:r>
              <a:rPr lang="en-US" sz="2000" i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international</a:t>
            </a:r>
          </a:p>
          <a:p>
            <a:pPr marL="742950" lvl="1" indent="-28575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	</a:t>
            </a:r>
            <a:r>
              <a:rPr lang="en-US" sz="2000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waters</a:t>
            </a: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06A4D-A622-4717-94BD-CAC8241DC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109" y="1885775"/>
            <a:ext cx="2671891" cy="3498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808C0-95D7-4C0B-A30D-6AFD87B55D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66" t="26548" r="26667" b="55926"/>
          <a:stretch/>
        </p:blipFill>
        <p:spPr>
          <a:xfrm>
            <a:off x="1588056" y="3429000"/>
            <a:ext cx="4203144" cy="31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Light List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Light List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(USCG)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Contains a summary of all lights, sound signals, buoys,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beacons and other aids to navigation in</a:t>
            </a:r>
            <a:r>
              <a:rPr lang="en-US" sz="2000" b="0" i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200" i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U.S. waters</a:t>
            </a:r>
            <a:r>
              <a:rPr lang="en-US" sz="2000" b="0" i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</a:t>
            </a: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CFDD8-6B26-4A1F-AE21-7723E0658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00" y="1764398"/>
            <a:ext cx="2396913" cy="2974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1B2C0-F4FA-45B6-A3F2-0E5362D0D4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430" t="26296" r="17500" b="58889"/>
          <a:stretch/>
        </p:blipFill>
        <p:spPr>
          <a:xfrm>
            <a:off x="1326016" y="3507274"/>
            <a:ext cx="4396194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9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Fleet Guide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Fleet Guide </a:t>
            </a:r>
            <a:r>
              <a:rPr lang="en-US" sz="26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Available only for ports with major naval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facilities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Designed to acquaint incoming naval ships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with </a:t>
            </a:r>
            <a:r>
              <a:rPr lang="en-US" sz="2000" i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pertinent command, navigational, operational,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</a:t>
            </a:r>
            <a:r>
              <a:rPr lang="en-US" sz="2000" i="1" u="sng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repair and logistics information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CD-ROM versions even have short videos and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pictures of harbor approaches and prominent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aids to navigation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CCAC3-CA04-44B8-B9E8-6E5BA73B8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859" y="2005205"/>
            <a:ext cx="2597121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PUB. No. 117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Radio Navigational Aids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Radio Navigational Aids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Selected list of worldwide radio stations which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provide services to mariners.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Topics include vital communication services, 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RADAR stations, radio navigation warnings and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long range navigation aids.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F0310-FB5B-4AC3-9BAC-0AE1E117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132" y="1868411"/>
            <a:ext cx="3268740" cy="3730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5441DF-371C-4BA7-8D68-A1F02BCBA4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917" t="70741" r="25834" b="15573"/>
          <a:stretch/>
        </p:blipFill>
        <p:spPr>
          <a:xfrm>
            <a:off x="914400" y="4190999"/>
            <a:ext cx="4572104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Nautical Almanac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Nautical Almanac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Publication needed to conduct celestial observations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and sight reductions.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Contains information on Sunrise, Sunset, Moonrise,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Moonset and compact sight reduction tables.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Produced annually by the USNO and the UKHO.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62B19-996F-4FE8-8B12-B7EB453A7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91" y="1905001"/>
            <a:ext cx="2436445" cy="36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PUB. 151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Distances Between Ports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Distances Between Ports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 fontAlgn="auto">
              <a:spcBef>
                <a:spcPts val="420"/>
              </a:spcBef>
              <a:spcAft>
                <a:spcPts val="0"/>
              </a:spcAft>
              <a:buClr>
                <a:prstClr val="black"/>
              </a:buClr>
              <a:buSzPts val="2100"/>
              <a:buFont typeface="Calibri"/>
              <a:buChar char="–"/>
            </a:pPr>
            <a:r>
              <a:rPr lang="en-US" sz="2100" i="1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Calculates distances  </a:t>
            </a:r>
            <a:r>
              <a:rPr lang="en-US" sz="1900" b="0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between ports and/or </a:t>
            </a:r>
            <a:endParaRPr lang="en-US" sz="2000" b="0" dirty="0">
              <a:solidFill>
                <a:srgbClr val="F796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fontAlgn="auto">
              <a:spcBef>
                <a:spcPts val="380"/>
              </a:spcBef>
              <a:spcAft>
                <a:spcPts val="0"/>
              </a:spcAft>
              <a:buClr>
                <a:prstClr val="black"/>
              </a:buClr>
              <a:buSzPts val="1900"/>
            </a:pPr>
            <a:r>
              <a:rPr lang="en-US" sz="1900" b="0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 major junction points around the world.</a:t>
            </a:r>
            <a:endParaRPr lang="en-US" sz="2000" b="0" dirty="0">
              <a:solidFill>
                <a:srgbClr val="F796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 fontAlgn="auto">
              <a:spcBef>
                <a:spcPts val="420"/>
              </a:spcBef>
              <a:spcAft>
                <a:spcPts val="0"/>
              </a:spcAft>
              <a:buClr>
                <a:prstClr val="black"/>
              </a:buClr>
              <a:buSzPts val="1900"/>
            </a:pPr>
            <a:r>
              <a:rPr lang="en-US" sz="1900" b="0" i="1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(</a:t>
            </a:r>
            <a:r>
              <a:rPr lang="en-US" sz="1900" b="0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Based on </a:t>
            </a:r>
            <a:r>
              <a:rPr lang="en-US" sz="21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Great Circle</a:t>
            </a:r>
            <a:r>
              <a:rPr lang="en-US" sz="1900" b="0" i="1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.)</a:t>
            </a:r>
            <a:endParaRPr lang="en-US" sz="2000" b="0" dirty="0">
              <a:solidFill>
                <a:srgbClr val="F796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34EF1-10CA-4D78-BAF6-42C56A2E5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202" y="3124200"/>
            <a:ext cx="2286198" cy="3188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9A974-1985-4C73-8513-D5117074D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544" y="1700047"/>
            <a:ext cx="2969009" cy="3785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A5DC42-31E0-4A02-99B3-823F456F91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596" t="41111" r="27233" b="44075"/>
          <a:stretch/>
        </p:blipFill>
        <p:spPr>
          <a:xfrm>
            <a:off x="218541" y="3825016"/>
            <a:ext cx="3515259" cy="20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PUB. 150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World Port Index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World Port Index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Listing of thousands of ports around the world.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Describes location, characteristics, facilities and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services available.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Arranged alphabetically.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C7E1F8-4D5C-4B62-B64F-F3BED1F66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157" y="1685366"/>
            <a:ext cx="3392396" cy="38719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985F1-68F4-47DF-9098-B77D6A37F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00" t="26296" r="26667" b="56511"/>
          <a:stretch/>
        </p:blipFill>
        <p:spPr>
          <a:xfrm>
            <a:off x="1295400" y="3733800"/>
            <a:ext cx="4362441" cy="25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PUB. 102</a:t>
            </a:r>
          </a:p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International Code of Signals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International Code of Signals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Listing of signals employed by vessels to 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communicate.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Signals can be transmitted by lights, </a:t>
            </a:r>
            <a:r>
              <a:rPr lang="en-US" sz="20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morse</a:t>
            </a:r>
            <a:endParaRPr 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code, sounds, semaphore flags and telephone.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C326C-B130-4A94-9B1D-F1BA7284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646" y="1858297"/>
            <a:ext cx="2964035" cy="400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4CBC7-3053-4622-8DD9-0EC6DB2817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48" t="43858" r="17917" b="41327"/>
          <a:stretch/>
        </p:blipFill>
        <p:spPr>
          <a:xfrm>
            <a:off x="731865" y="3821112"/>
            <a:ext cx="4525935" cy="23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Notice to Mariners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Notice to Mariners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Published weekly and prepared jointly by NGA and NOAA.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Applies to nautical charts and publications.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Advises mariners of important matters affecting navigational safety, including dangers to navigation, new hydrographic information, changes to aids to navigation, and more.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Responsibility of the user to determine which of their charts or publications require updates.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207F5-7837-4FE7-A896-1760A1F18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000" t="25837" r="19167" b="60143"/>
          <a:stretch/>
        </p:blipFill>
        <p:spPr>
          <a:xfrm>
            <a:off x="2895600" y="4386631"/>
            <a:ext cx="315635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769166"/>
              </p:ext>
            </p:extLst>
          </p:nvPr>
        </p:nvGraphicFramePr>
        <p:xfrm>
          <a:off x="228600" y="1752600"/>
          <a:ext cx="8781982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68399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American Practical Navigator, Pub. No. 9, Bowditch, VOL. 1, 2019 Edition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-Surface Ship Navigation Department Organizations and Regulations Manual (NAVDORM), 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COMNAVSURFPAC/COMNAVAIRPAC/COMNAVAIRLANT/COMNAVSURFLANT INSTRUCTION 3530.4 </a:t>
                      </a:r>
                      <a:r>
                        <a:rPr lang="fr-FR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341998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-U.S. Coast Pilots,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-Sailing Directions,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-Light List,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-List of Lights,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-NGA Radio Navigational Aids, Pub. No. 117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-Chart No. 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-NGA World Port Index, Pub. No. 150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-NGA Distances Between Ports, Pub. No. 151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-Fleet Guide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-NGA International Code of Signals, Pub. No. 102</a:t>
                      </a:r>
                    </a:p>
                  </a:txBody>
                  <a:tcPr marL="68580" marR="6858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Local Notice to Mariners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Local Notice to Mariners 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(USCG)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Issued by each USCG district to disseminate information affecting navigational safety in their district.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Reports changes and deficiencies in aids to navigation maintained by USCG.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Other info such as new charts, channel depths, naval operations and regattas are included.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CC391-D30F-410E-A7D3-CFC591DA7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00" t="32222" r="26667" b="50000"/>
          <a:stretch/>
        </p:blipFill>
        <p:spPr>
          <a:xfrm>
            <a:off x="2616209" y="3962400"/>
            <a:ext cx="393699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Navigation Rules and Regulations Handbook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54102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24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Navigation Rules and Regulations Handbook</a:t>
            </a:r>
            <a:r>
              <a:rPr lang="en-US" sz="2400" i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(USCG)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Produced by the USCG.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Rules based on the Convention on the International Regulations for Preventing Collisions at Sea, 1972 (COLREGS).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Congress adopted them as the International Navigation Rules Act of 1977.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All U.S. flagged vessels must adhere to the rules.</a:t>
            </a:r>
          </a:p>
          <a:p>
            <a:pPr marL="742950" lvl="1" indent="-28575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Covers international and inland rules.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76A685-7319-4E84-B232-782E1FA8A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317" y="1877871"/>
            <a:ext cx="330841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Where to find publications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20812"/>
              </p:ext>
            </p:extLst>
          </p:nvPr>
        </p:nvGraphicFramePr>
        <p:xfrm>
          <a:off x="209618" y="1676400"/>
          <a:ext cx="8781982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8331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-Most of these publications are available free online.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 simple Google search can help you find everything you need.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-These publications will be needed as we continue the course.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FCD1333-01FE-468E-918B-8F9B1F001A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4" t="7600" r="23333" b="52963"/>
          <a:stretch/>
        </p:blipFill>
        <p:spPr>
          <a:xfrm>
            <a:off x="1180641" y="3429000"/>
            <a:ext cx="674415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9618" y="1676400"/>
          <a:ext cx="8781982" cy="515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8331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UNDERSTAND the NAVDORM requirements for publications onboard a surface naval vessel.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DESCRIBE Sailing Directions, Sailing Directions Planning Guide and Sailing Directions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Enroute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DESCRIBE U.S. Coast Pilots and know its difference from Sailing Directions.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DESCRIBE the function of List of Lights and Light List and the difference between them.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DESCRIBE the function of Fleet Guide.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DESCRIBE NGA Radio Navigational Aids (PUB. 117)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DESCRIBE the function of the Nautical Almanac.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DESCRIBE the function of Distance Between Ports (PUB. 151).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DESCRIBE NGA World Port Index (PUB. 150)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DESCRIBE NGA International Code of Signals (PUB. 102)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DESCRIBE Notice to Mariners and Local Notice to Mariners.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DESCRIBE Navigation Rules and Regulations Handbook (Rules of the Road)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62027"/>
              </p:ext>
            </p:extLst>
          </p:nvPr>
        </p:nvGraphicFramePr>
        <p:xfrm>
          <a:off x="209618" y="1905000"/>
          <a:ext cx="8781982" cy="438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48331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UNDERSTAND the NAVDORM requirements for publications onboard a surface naval vessel.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DESCRIBE Sailing Directions, Sailing Directions Planning Guide and Sailing Directions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Enroute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DESCRIBE U.S. Coast Pilots and know its difference from Sailing Directions.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DESCRIBE the function of List of Lights and Light List and the difference between them.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DESCRIBE the function of Fleet Guide.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6 - DESCRIBE NGA Radio Navigational Aids (PUB. 117)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7 - DESCRIBE the function of the Nautical Almanac.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8 - DESCRIBE the function of Distance Between Ports (PUB. 151). 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9 - DESCRIBE NGA World Port Index (PUB. 150)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 DESCRIBE NGA International Code of Signals (PUB. 102) and its function.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11 - DESCRIBE Notice to Mariners and Local Notice to Mariners.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12 - DESCRIBE Navigation Rules and Regulations Handbook (Rules of the Road) and its function.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Nautical Publications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154374"/>
              </p:ext>
            </p:extLst>
          </p:nvPr>
        </p:nvGraphicFramePr>
        <p:xfrm>
          <a:off x="209618" y="1676400"/>
          <a:ext cx="8781982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81982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48331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-The navigator uses many textual sources to plan and conduct voyages.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-These publications are available from a variety of sources.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-Merchant and other civilian vessels will maintain the publications required by both local and international law.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-These laws will also dictate which publications can be kept electronically and which ones must be kept as a hard copy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-Surface ships in the US Navy have carriage requirements as dictated in the NAVDORM.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41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944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1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NAVDORM Requirements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634C41-612E-4F43-A098-4A6079C44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00" t="29259" r="66667" b="32223"/>
          <a:stretch/>
        </p:blipFill>
        <p:spPr>
          <a:xfrm>
            <a:off x="-13447" y="1705810"/>
            <a:ext cx="4953000" cy="2926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59547-80F7-4A58-8DF5-1B64BBCA22A9}"/>
              </a:ext>
            </a:extLst>
          </p:cNvPr>
          <p:cNvSpPr/>
          <p:nvPr/>
        </p:nvSpPr>
        <p:spPr>
          <a:xfrm>
            <a:off x="152400" y="3508760"/>
            <a:ext cx="4495800" cy="453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54BB1-614D-412A-A3E4-582A54CC68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00" t="20371" r="66666" b="29259"/>
          <a:stretch/>
        </p:blipFill>
        <p:spPr>
          <a:xfrm>
            <a:off x="4814047" y="3127663"/>
            <a:ext cx="4078943" cy="31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1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Nautical Publications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497;p44">
            <a:extLst>
              <a:ext uri="{FF2B5EF4-FFF2-40B4-BE49-F238E27FC236}">
                <a16:creationId xmlns:a16="http://schemas.microsoft.com/office/drawing/2014/main" id="{53F4123F-559D-45B1-8115-EAE8303F6035}"/>
              </a:ext>
            </a:extLst>
          </p:cNvPr>
          <p:cNvSpPr txBox="1">
            <a:spLocks/>
          </p:cNvSpPr>
          <p:nvPr/>
        </p:nvSpPr>
        <p:spPr>
          <a:xfrm>
            <a:off x="0" y="1752601"/>
            <a:ext cx="38862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000" b="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Port Information: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U.S. Coast Pilot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Sailing Directions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Fleet Guide</a:t>
            </a: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PUB150, World Port Index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133350" fontAlgn="auto"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lang="en-US" sz="2000" b="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000" b="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Aids to Navigation:</a:t>
            </a:r>
            <a:endParaRPr 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Light List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b="1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List of Lights</a:t>
            </a:r>
            <a:endParaRPr lang="en-US" sz="2000" b="0" i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57250" lvl="1" fontAlgn="auto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</a:pPr>
            <a:r>
              <a:rPr lang="en-US" sz="2000" i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PUB117, Radio Navigational Aids</a:t>
            </a:r>
          </a:p>
        </p:txBody>
      </p:sp>
      <p:sp>
        <p:nvSpPr>
          <p:cNvPr id="15" name="Google Shape;499;p44">
            <a:extLst>
              <a:ext uri="{FF2B5EF4-FFF2-40B4-BE49-F238E27FC236}">
                <a16:creationId xmlns:a16="http://schemas.microsoft.com/office/drawing/2014/main" id="{0260C9D1-1167-45A8-9080-3852D551278D}"/>
              </a:ext>
            </a:extLst>
          </p:cNvPr>
          <p:cNvSpPr txBox="1"/>
          <p:nvPr/>
        </p:nvSpPr>
        <p:spPr>
          <a:xfrm>
            <a:off x="4343400" y="1752601"/>
            <a:ext cx="45720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Navigation: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Nautical Almanac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PUB151, Distances between Ports</a:t>
            </a:r>
          </a:p>
          <a:p>
            <a:pPr marL="8572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Navigation Rules and Regulations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Miscellaneous:</a:t>
            </a:r>
          </a:p>
          <a:p>
            <a:pPr marL="857250" lvl="1" indent="-28575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Chart No. 1</a:t>
            </a:r>
          </a:p>
          <a:p>
            <a:pPr marL="857250" lvl="1" indent="-28575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Notice to Mariners</a:t>
            </a:r>
          </a:p>
          <a:p>
            <a:pPr marL="857250" lvl="1" indent="-28575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Local Notice to Mariners</a:t>
            </a:r>
          </a:p>
          <a:p>
            <a:pPr marL="857250" lvl="1" indent="-28575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PUB102, International Code of Signals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endParaRPr lang="en-US" sz="3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914400" lvl="1" indent="-3429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Sailing Directions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</a:pPr>
            <a:r>
              <a:rPr lang="en-US" sz="2600" b="1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Sailing Directions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NGA produces 37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Sailing Directions </a:t>
            </a:r>
            <a:r>
              <a:rPr lang="en-US" sz="2000" b="0" i="1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Enroutes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and 5 </a:t>
            </a:r>
            <a:r>
              <a:rPr lang="en-US" sz="20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Planning Guides</a:t>
            </a: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Enroutes</a:t>
            </a: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detail coastal and port approach info.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Planning Guide provides describe general features</a:t>
            </a:r>
          </a:p>
          <a:p>
            <a: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of ocean basins.</a:t>
            </a:r>
          </a:p>
          <a:p>
            <a:pPr lvl="1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0F50-746F-41A8-B6A1-7C2E6E7C9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688" y="4114800"/>
            <a:ext cx="4098712" cy="231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91958-CD1F-4291-B7EC-38A2D4A11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123" y="1981200"/>
            <a:ext cx="2510477" cy="31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Sailing Directions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</a:pPr>
            <a:r>
              <a:rPr lang="en-US" sz="2600" b="1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Sailing Directions </a:t>
            </a:r>
            <a:r>
              <a:rPr lang="en-US" sz="2600" b="1" i="1" u="sng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Enroute</a:t>
            </a:r>
            <a:r>
              <a:rPr lang="en-US" sz="2600" i="1" u="sng" dirty="0" err="1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</a:t>
            </a:r>
            <a:r>
              <a:rPr lang="en-US" sz="2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Organized geographically.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Provides information on wind, weather, tides, </a:t>
            </a:r>
          </a:p>
          <a:p>
            <a: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currents, ice, dangers, navigational aids, procedures, </a:t>
            </a:r>
          </a:p>
          <a:p>
            <a: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 regulations and port facilities.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91958-CD1F-4291-B7EC-38A2D4A11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23" y="1981200"/>
            <a:ext cx="2510477" cy="31907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3F87FE-9455-49F7-A03E-A39BE2FCD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79" t="32222" r="25833" b="52963"/>
          <a:stretch/>
        </p:blipFill>
        <p:spPr>
          <a:xfrm>
            <a:off x="1256327" y="4059238"/>
            <a:ext cx="4144586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Sailing Directions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04;p45">
            <a:extLst>
              <a:ext uri="{FF2B5EF4-FFF2-40B4-BE49-F238E27FC236}">
                <a16:creationId xmlns:a16="http://schemas.microsoft.com/office/drawing/2014/main" id="{FF8B8EB8-EFBD-4C21-89D2-50EA4C514F63}"/>
              </a:ext>
            </a:extLst>
          </p:cNvPr>
          <p:cNvSpPr txBox="1"/>
          <p:nvPr/>
        </p:nvSpPr>
        <p:spPr>
          <a:xfrm>
            <a:off x="0" y="19050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Arial"/>
              <a:buNone/>
            </a:pPr>
            <a:r>
              <a:rPr lang="en-US" sz="2600" b="1" i="1" u="sng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Sailing Directions Planning Guide</a:t>
            </a:r>
            <a:r>
              <a:rPr lang="en-US" sz="2600" i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(NGA)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in planning extensive oceanic voyages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Relatively static.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-US" sz="2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Structured alphabetically by country within the region.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E73C-213C-48F2-BB94-E52E03B92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67" t="58889" r="26666" b="23333"/>
          <a:stretch/>
        </p:blipFill>
        <p:spPr>
          <a:xfrm>
            <a:off x="543719" y="3816580"/>
            <a:ext cx="4790281" cy="2612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5A60C-9AB9-499A-8AA7-9C2C7CF588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418"/>
          <a:stretch/>
        </p:blipFill>
        <p:spPr>
          <a:xfrm>
            <a:off x="6553200" y="1758093"/>
            <a:ext cx="2570363" cy="40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63580</TotalTime>
  <Words>1917</Words>
  <Application>Microsoft Office PowerPoint</Application>
  <PresentationFormat>On-screen Show (4:3)</PresentationFormat>
  <Paragraphs>294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Arial Narrow</vt:lpstr>
      <vt:lpstr>Calibri</vt:lpstr>
      <vt:lpstr>Noto Sans Symbols</vt:lpstr>
      <vt:lpstr>Times New Roman</vt:lpstr>
      <vt:lpstr>2_Default Design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2257</cp:revision>
  <cp:lastPrinted>2021-08-23T23:35:31Z</cp:lastPrinted>
  <dcterms:created xsi:type="dcterms:W3CDTF">2008-08-04T12:05:44Z</dcterms:created>
  <dcterms:modified xsi:type="dcterms:W3CDTF">2023-05-22T15:20:01Z</dcterms:modified>
</cp:coreProperties>
</file>